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0"/>
  </p:notesMasterIdLst>
  <p:handoutMasterIdLst>
    <p:handoutMasterId r:id="rId21"/>
  </p:handoutMasterIdLst>
  <p:sldIdLst>
    <p:sldId id="292" r:id="rId5"/>
    <p:sldId id="291" r:id="rId6"/>
    <p:sldId id="303" r:id="rId7"/>
    <p:sldId id="295" r:id="rId8"/>
    <p:sldId id="299" r:id="rId9"/>
    <p:sldId id="298" r:id="rId10"/>
    <p:sldId id="304" r:id="rId11"/>
    <p:sldId id="300" r:id="rId12"/>
    <p:sldId id="301" r:id="rId13"/>
    <p:sldId id="306" r:id="rId14"/>
    <p:sldId id="307" r:id="rId15"/>
    <p:sldId id="308" r:id="rId16"/>
    <p:sldId id="309" r:id="rId17"/>
    <p:sldId id="305" r:id="rId18"/>
    <p:sldId id="293"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o Amoroso" initials="EA" lastIdx="5" clrIdx="0">
    <p:extLst>
      <p:ext uri="{19B8F6BF-5375-455C-9EA6-DF929625EA0E}">
        <p15:presenceInfo xmlns:p15="http://schemas.microsoft.com/office/powerpoint/2012/main" userId="fba7c833c7af38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39" autoAdjust="0"/>
  </p:normalViewPr>
  <p:slideViewPr>
    <p:cSldViewPr snapToGrid="0">
      <p:cViewPr varScale="1">
        <p:scale>
          <a:sx n="110" d="100"/>
          <a:sy n="110" d="100"/>
        </p:scale>
        <p:origin x="608" y="16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10/05/24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10/05/24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10/05/24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10/05/24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10/05/24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10/05/24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10/05/24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10/05/24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10/05/24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10/05/24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181889" y="694481"/>
            <a:ext cx="6354501" cy="4680947"/>
          </a:xfrm>
        </p:spPr>
        <p:txBody>
          <a:bodyPr>
            <a:noAutofit/>
          </a:bodyPr>
          <a:lstStyle/>
          <a:p>
            <a:r>
              <a:rPr lang="it-IT" sz="5400" dirty="0"/>
              <a:t>ABUSO DI ALCOHOL COME INTERVENIRE? DIFFERENZE NEI DATI DELLA LETTERATURA IN RAPPORTO ALLA CULTURA DI APPARTENENZA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181889" y="5578348"/>
            <a:ext cx="6577989" cy="1279652"/>
          </a:xfrm>
        </p:spPr>
        <p:txBody>
          <a:bodyPr>
            <a:normAutofit fontScale="62500" lnSpcReduction="20000"/>
          </a:bodyPr>
          <a:lstStyle/>
          <a:p>
            <a:pPr>
              <a:lnSpc>
                <a:spcPct val="120000"/>
              </a:lnSpc>
              <a:spcBef>
                <a:spcPts val="0"/>
              </a:spcBef>
            </a:pPr>
            <a:r>
              <a:rPr lang="it-IT" sz="2800" b="1" dirty="0">
                <a:solidFill>
                  <a:srgbClr val="FFC000"/>
                </a:solidFill>
              </a:rPr>
              <a:t>DR. EUGENIO AMOROSO</a:t>
            </a:r>
          </a:p>
          <a:p>
            <a:pPr>
              <a:lnSpc>
                <a:spcPct val="120000"/>
              </a:lnSpc>
              <a:spcBef>
                <a:spcPts val="0"/>
              </a:spcBef>
            </a:pPr>
            <a:r>
              <a:rPr lang="it-IT" sz="2800" b="1" dirty="0">
                <a:solidFill>
                  <a:srgbClr val="FFC000"/>
                </a:solidFill>
              </a:rPr>
              <a:t>UOC PSICHIATRIA e Psicologia</a:t>
            </a:r>
          </a:p>
          <a:p>
            <a:pPr>
              <a:lnSpc>
                <a:spcPct val="120000"/>
              </a:lnSpc>
              <a:spcBef>
                <a:spcPts val="0"/>
              </a:spcBef>
            </a:pPr>
            <a:r>
              <a:rPr lang="it-IT" sz="2800" b="1" dirty="0">
                <a:solidFill>
                  <a:srgbClr val="FFC000"/>
                </a:solidFill>
              </a:rPr>
              <a:t>Università « FEDERICO II» NAPOLI</a:t>
            </a:r>
          </a:p>
          <a:p>
            <a:pPr>
              <a:lnSpc>
                <a:spcPct val="120000"/>
              </a:lnSpc>
              <a:spcBef>
                <a:spcPts val="0"/>
              </a:spcBef>
            </a:pPr>
            <a:r>
              <a:rPr lang="it-IT" sz="2800" b="1" dirty="0">
                <a:solidFill>
                  <a:srgbClr val="FFC000"/>
                </a:solidFill>
              </a:rPr>
              <a:t>Unità </a:t>
            </a:r>
            <a:r>
              <a:rPr lang="it-IT" sz="2800" b="1" dirty="0" err="1">
                <a:solidFill>
                  <a:srgbClr val="FFC000"/>
                </a:solidFill>
              </a:rPr>
              <a:t>dca</a:t>
            </a:r>
            <a:r>
              <a:rPr lang="it-IT" sz="2800" b="1" dirty="0">
                <a:solidFill>
                  <a:srgbClr val="FFC000"/>
                </a:solidFill>
              </a:rPr>
              <a:t> e obesità e chirurgia </a:t>
            </a:r>
            <a:r>
              <a:rPr lang="it-IT" sz="2800" b="1" dirty="0" err="1">
                <a:solidFill>
                  <a:srgbClr val="FFC000"/>
                </a:solidFill>
              </a:rPr>
              <a:t>bariatrica</a:t>
            </a:r>
            <a:endParaRPr lang="it-IT" sz="2800" b="1" dirty="0">
              <a:solidFill>
                <a:srgbClr val="FFC000"/>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209EBB-D64A-E28A-8E33-096DDB41508F}"/>
              </a:ext>
            </a:extLst>
          </p:cNvPr>
          <p:cNvSpPr txBox="1"/>
          <p:nvPr/>
        </p:nvSpPr>
        <p:spPr>
          <a:xfrm>
            <a:off x="1165185" y="844952"/>
            <a:ext cx="9861630" cy="1477328"/>
          </a:xfrm>
          <a:prstGeom prst="rect">
            <a:avLst/>
          </a:prstGeom>
          <a:noFill/>
        </p:spPr>
        <p:txBody>
          <a:bodyPr wrap="square" rtlCol="0">
            <a:spAutoFit/>
          </a:bodyPr>
          <a:lstStyle/>
          <a:p>
            <a:pPr algn="just">
              <a:buNone/>
            </a:pPr>
            <a:r>
              <a:rPr lang="it-IT" sz="1800" dirty="0">
                <a:latin typeface="Calibri" pitchFamily="34" charset="0"/>
                <a:cs typeface="Calibri" pitchFamily="34" charset="0"/>
              </a:rPr>
              <a:t>L’Etnopsichiatria si occupa, principalmente,  di definire i concetti di </a:t>
            </a:r>
            <a:r>
              <a:rPr lang="it-IT" sz="1800" b="1" dirty="0">
                <a:latin typeface="Calibri" pitchFamily="34" charset="0"/>
                <a:cs typeface="Calibri" pitchFamily="34" charset="0"/>
              </a:rPr>
              <a:t>normalità</a:t>
            </a:r>
            <a:r>
              <a:rPr lang="it-IT" sz="1800" dirty="0">
                <a:latin typeface="Calibri" pitchFamily="34" charset="0"/>
                <a:cs typeface="Calibri" pitchFamily="34" charset="0"/>
              </a:rPr>
              <a:t> </a:t>
            </a:r>
            <a:r>
              <a:rPr lang="it-IT" sz="1800" b="1" dirty="0">
                <a:latin typeface="Calibri" pitchFamily="34" charset="0"/>
                <a:cs typeface="Calibri" pitchFamily="34" charset="0"/>
              </a:rPr>
              <a:t>e patologia </a:t>
            </a:r>
            <a:r>
              <a:rPr lang="it-IT" sz="1800" dirty="0">
                <a:latin typeface="Calibri" pitchFamily="34" charset="0"/>
                <a:cs typeface="Calibri" pitchFamily="34" charset="0"/>
              </a:rPr>
              <a:t>in rapporto alle caratteristiche storiche, sociali, culturali, economiche e sintomatologiche dei diversi gruppi etnici studiati, proponendo una concezione della malattia mentale in cui interagiscono significativamente modellando e diversificando le sintomatologie, le variabili sociali e culturali, in opposizione all’idea del disturbo psichico biologicamente e universalmente strutturato.</a:t>
            </a:r>
          </a:p>
        </p:txBody>
      </p:sp>
      <p:pic>
        <p:nvPicPr>
          <p:cNvPr id="4" name="Immagine 3" descr="Immagine che contiene Viso umano, sopracciglio, persona, collage&#10;&#10;Descrizione generata automaticamente">
            <a:extLst>
              <a:ext uri="{FF2B5EF4-FFF2-40B4-BE49-F238E27FC236}">
                <a16:creationId xmlns:a16="http://schemas.microsoft.com/office/drawing/2014/main" id="{163E4DDC-FD1D-0024-8050-A22CA86ED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92" y="2705618"/>
            <a:ext cx="4600816" cy="3660205"/>
          </a:xfrm>
          <a:prstGeom prst="rect">
            <a:avLst/>
          </a:prstGeom>
        </p:spPr>
      </p:pic>
    </p:spTree>
    <p:extLst>
      <p:ext uri="{BB962C8B-B14F-4D97-AF65-F5344CB8AC3E}">
        <p14:creationId xmlns:p14="http://schemas.microsoft.com/office/powerpoint/2010/main" val="24726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BA0F1F-D4DE-9312-6233-DA1D46001DDE}"/>
              </a:ext>
            </a:extLst>
          </p:cNvPr>
          <p:cNvSpPr txBox="1"/>
          <p:nvPr/>
        </p:nvSpPr>
        <p:spPr>
          <a:xfrm>
            <a:off x="1709195" y="949124"/>
            <a:ext cx="8773610" cy="1200329"/>
          </a:xfrm>
          <a:prstGeom prst="rect">
            <a:avLst/>
          </a:prstGeom>
          <a:noFill/>
        </p:spPr>
        <p:txBody>
          <a:bodyPr wrap="square" rtlCol="0">
            <a:spAutoFit/>
          </a:bodyPr>
          <a:lstStyle/>
          <a:p>
            <a:pPr marL="0" indent="0" algn="just">
              <a:buNone/>
            </a:pPr>
            <a:r>
              <a:rPr lang="it-IT" sz="1800" dirty="0">
                <a:latin typeface="Calibri" pitchFamily="34" charset="0"/>
                <a:cs typeface="Calibri" pitchFamily="34" charset="0"/>
              </a:rPr>
              <a:t>Per </a:t>
            </a:r>
            <a:r>
              <a:rPr lang="it-IT" sz="1800" b="1" dirty="0">
                <a:latin typeface="Calibri" pitchFamily="34" charset="0"/>
                <a:cs typeface="Calibri" pitchFamily="34" charset="0"/>
              </a:rPr>
              <a:t>cultura </a:t>
            </a:r>
            <a:r>
              <a:rPr lang="it-IT" sz="1800" dirty="0">
                <a:latin typeface="Calibri" pitchFamily="34" charset="0"/>
                <a:cs typeface="Calibri" pitchFamily="34" charset="0"/>
              </a:rPr>
              <a:t>si intende, nel pensiero di Devereux, uno dei massimi esponenti della etnopsichiatria, una realtà al di sopra delle parti, esterna e superiore agli individui. </a:t>
            </a:r>
            <a:r>
              <a:rPr lang="it-IT" sz="1800" b="1" dirty="0">
                <a:latin typeface="Calibri" pitchFamily="34" charset="0"/>
                <a:cs typeface="Calibri" pitchFamily="34" charset="0"/>
              </a:rPr>
              <a:t>Le regole, le credenze e le modalità di comportamento accettate subiscono un processo di reificazione che a sua volta ha influenza sulle persone</a:t>
            </a:r>
          </a:p>
        </p:txBody>
      </p:sp>
      <p:pic>
        <p:nvPicPr>
          <p:cNvPr id="5" name="Immagine 4" descr="Immagine che contiene persona, Viso umano, ruga, vestiti&#10;&#10;Descrizione generata automaticamente">
            <a:extLst>
              <a:ext uri="{FF2B5EF4-FFF2-40B4-BE49-F238E27FC236}">
                <a16:creationId xmlns:a16="http://schemas.microsoft.com/office/drawing/2014/main" id="{F8C56DB4-9375-FFCD-8D0C-2C1584830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985" y="2343954"/>
            <a:ext cx="4150971" cy="4123298"/>
          </a:xfrm>
          <a:prstGeom prst="rect">
            <a:avLst/>
          </a:prstGeom>
        </p:spPr>
      </p:pic>
    </p:spTree>
    <p:extLst>
      <p:ext uri="{BB962C8B-B14F-4D97-AF65-F5344CB8AC3E}">
        <p14:creationId xmlns:p14="http://schemas.microsoft.com/office/powerpoint/2010/main" val="355027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3B2CDB8-84E8-5A7D-C099-1D9C76CE4260}"/>
              </a:ext>
            </a:extLst>
          </p:cNvPr>
          <p:cNvSpPr txBox="1"/>
          <p:nvPr/>
        </p:nvSpPr>
        <p:spPr>
          <a:xfrm>
            <a:off x="1080304" y="2549538"/>
            <a:ext cx="6445170" cy="1754326"/>
          </a:xfrm>
          <a:prstGeom prst="rect">
            <a:avLst/>
          </a:prstGeom>
          <a:noFill/>
        </p:spPr>
        <p:txBody>
          <a:bodyPr wrap="square" rtlCol="0">
            <a:spAutoFit/>
          </a:bodyPr>
          <a:lstStyle/>
          <a:p>
            <a:pPr>
              <a:spcBef>
                <a:spcPts val="0"/>
              </a:spcBef>
              <a:buNone/>
            </a:pPr>
            <a:r>
              <a:rPr lang="it-IT" sz="1800" dirty="0">
                <a:latin typeface="Calibri" pitchFamily="34" charset="0"/>
                <a:cs typeface="Calibri" pitchFamily="34" charset="0"/>
              </a:rPr>
              <a:t>L‘Etnopsichiatria è tenuta a considerare congiuntamente i concetti chiave e i problemi di base dell'etnologia e della psichiatria. Essa si sforzerà di confrontare e di coordinare il concetto di "cultura" con la coppia concettuale "normalità </a:t>
            </a:r>
            <a:r>
              <a:rPr lang="it-IT" sz="1800" dirty="0" err="1">
                <a:latin typeface="Calibri" pitchFamily="34" charset="0"/>
                <a:cs typeface="Calibri" pitchFamily="34" charset="0"/>
              </a:rPr>
              <a:t>anormalita’</a:t>
            </a:r>
            <a:r>
              <a:rPr lang="it-IT" sz="1800" dirty="0">
                <a:latin typeface="Calibri" pitchFamily="34" charset="0"/>
                <a:cs typeface="Calibri" pitchFamily="34" charset="0"/>
              </a:rPr>
              <a:t>. In primo luogo, essa è tenuta a determinare l'ubicazione precisa della frontiera tra il normale e l'anormale.</a:t>
            </a:r>
          </a:p>
        </p:txBody>
      </p:sp>
      <p:sp>
        <p:nvSpPr>
          <p:cNvPr id="3" name="CasellaDiTesto 2">
            <a:extLst>
              <a:ext uri="{FF2B5EF4-FFF2-40B4-BE49-F238E27FC236}">
                <a16:creationId xmlns:a16="http://schemas.microsoft.com/office/drawing/2014/main" id="{8CB80EF6-CA7B-C2A0-893B-39E6C5DB750D}"/>
              </a:ext>
            </a:extLst>
          </p:cNvPr>
          <p:cNvSpPr txBox="1"/>
          <p:nvPr/>
        </p:nvSpPr>
        <p:spPr>
          <a:xfrm>
            <a:off x="1080304" y="682906"/>
            <a:ext cx="6258044" cy="1477328"/>
          </a:xfrm>
          <a:prstGeom prst="rect">
            <a:avLst/>
          </a:prstGeom>
          <a:noFill/>
        </p:spPr>
        <p:txBody>
          <a:bodyPr wrap="square" rtlCol="0">
            <a:spAutoFit/>
          </a:bodyPr>
          <a:lstStyle/>
          <a:p>
            <a:pPr marL="0" indent="0" algn="just">
              <a:buNone/>
            </a:pPr>
            <a:r>
              <a:rPr lang="it-IT" sz="1800" dirty="0">
                <a:latin typeface="Calibri" pitchFamily="34" charset="0"/>
                <a:cs typeface="Calibri" pitchFamily="34" charset="0"/>
              </a:rPr>
              <a:t>L’insieme di questo codice costituisce un sistema di difesa inconscio che la gruppalità mette in atto per difendersi dall’emergenza degli istinti, stabilendo delle regole. Pertanto, ogni individuo si adatta alle norme culturali della società in cui vive. </a:t>
            </a:r>
          </a:p>
        </p:txBody>
      </p:sp>
      <p:pic>
        <p:nvPicPr>
          <p:cNvPr id="6" name="Immagine 5" descr="Immagine che contiene Viso umano, testo, schizzo, donna&#10;&#10;Descrizione generata automaticamente">
            <a:extLst>
              <a:ext uri="{FF2B5EF4-FFF2-40B4-BE49-F238E27FC236}">
                <a16:creationId xmlns:a16="http://schemas.microsoft.com/office/drawing/2014/main" id="{3EF04B9C-CD9F-C15E-92BE-EED9CAF26A0A}"/>
              </a:ext>
            </a:extLst>
          </p:cNvPr>
          <p:cNvPicPr>
            <a:picLocks noChangeAspect="1"/>
          </p:cNvPicPr>
          <p:nvPr/>
        </p:nvPicPr>
        <p:blipFill rotWithShape="1">
          <a:blip r:embed="rId2">
            <a:extLst>
              <a:ext uri="{28A0092B-C50C-407E-A947-70E740481C1C}">
                <a14:useLocalDpi xmlns:a14="http://schemas.microsoft.com/office/drawing/2010/main" val="0"/>
              </a:ext>
            </a:extLst>
          </a:blip>
          <a:srcRect r="2517" b="6961"/>
          <a:stretch/>
        </p:blipFill>
        <p:spPr>
          <a:xfrm>
            <a:off x="7704075" y="1673513"/>
            <a:ext cx="4240837" cy="3027509"/>
          </a:xfrm>
          <a:prstGeom prst="rect">
            <a:avLst/>
          </a:prstGeom>
        </p:spPr>
      </p:pic>
    </p:spTree>
    <p:extLst>
      <p:ext uri="{BB962C8B-B14F-4D97-AF65-F5344CB8AC3E}">
        <p14:creationId xmlns:p14="http://schemas.microsoft.com/office/powerpoint/2010/main" val="36727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B4E31F-8164-F9D4-04AE-E89800D969C1}"/>
              </a:ext>
            </a:extLst>
          </p:cNvPr>
          <p:cNvSpPr txBox="1"/>
          <p:nvPr/>
        </p:nvSpPr>
        <p:spPr>
          <a:xfrm>
            <a:off x="2779852" y="486137"/>
            <a:ext cx="6632293" cy="646331"/>
          </a:xfrm>
          <a:prstGeom prst="rect">
            <a:avLst/>
          </a:prstGeom>
          <a:noFill/>
        </p:spPr>
        <p:txBody>
          <a:bodyPr wrap="square" rtlCol="0">
            <a:spAutoFit/>
          </a:bodyPr>
          <a:lstStyle/>
          <a:p>
            <a:pPr>
              <a:buNone/>
            </a:pPr>
            <a:r>
              <a:rPr lang="it-IT" sz="3600" dirty="0"/>
              <a:t>La normalità è un'immagine ideale</a:t>
            </a:r>
          </a:p>
        </p:txBody>
      </p:sp>
      <p:pic>
        <p:nvPicPr>
          <p:cNvPr id="4" name="Immagine 3" descr="Immagine che contiene persona, Viso umano, vestiti, ritratto&#10;&#10;Descrizione generata automaticamente">
            <a:extLst>
              <a:ext uri="{FF2B5EF4-FFF2-40B4-BE49-F238E27FC236}">
                <a16:creationId xmlns:a16="http://schemas.microsoft.com/office/drawing/2014/main" id="{163CFE3C-36CA-183B-7561-318670B48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139" y="1466280"/>
            <a:ext cx="3645720" cy="5130000"/>
          </a:xfrm>
          <a:prstGeom prst="rect">
            <a:avLst/>
          </a:prstGeom>
        </p:spPr>
      </p:pic>
    </p:spTree>
    <p:extLst>
      <p:ext uri="{BB962C8B-B14F-4D97-AF65-F5344CB8AC3E}">
        <p14:creationId xmlns:p14="http://schemas.microsoft.com/office/powerpoint/2010/main" val="263786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B9CF01-E6CC-1A1E-3B19-ED8ECBF582D0}"/>
              </a:ext>
            </a:extLst>
          </p:cNvPr>
          <p:cNvSpPr txBox="1"/>
          <p:nvPr/>
        </p:nvSpPr>
        <p:spPr>
          <a:xfrm>
            <a:off x="1460338" y="729204"/>
            <a:ext cx="9271321" cy="2308324"/>
          </a:xfrm>
          <a:prstGeom prst="rect">
            <a:avLst/>
          </a:prstGeom>
          <a:noFill/>
        </p:spPr>
        <p:txBody>
          <a:bodyPr wrap="square" rtlCol="0">
            <a:spAutoFit/>
          </a:bodyPr>
          <a:lstStyle/>
          <a:p>
            <a:r>
              <a:rPr lang="it-IT" dirty="0"/>
              <a:t>Tutto ciò rende ancora più importante una corretta valutazione psichiatrica </a:t>
            </a:r>
            <a:r>
              <a:rPr lang="it-IT" dirty="0" err="1"/>
              <a:t>preintervento</a:t>
            </a:r>
            <a:r>
              <a:rPr lang="it-IT" dirty="0"/>
              <a:t>, in modo da poter stabilire correttamente questo confine tra normalità ed anormalità, oltre ad  individuare fattori di rischio predittivi ed ovviamente criteri psichiatrici di esclusione.</a:t>
            </a:r>
          </a:p>
          <a:p>
            <a:endParaRPr lang="it-IT" dirty="0"/>
          </a:p>
          <a:p>
            <a:endParaRPr lang="it-IT" dirty="0"/>
          </a:p>
          <a:p>
            <a:r>
              <a:rPr lang="it-IT" dirty="0"/>
              <a:t>Ciò permetterebbe di mettere in atto strategie di intervento personalizzate anche in base alla cultura di appartenenza al fine inoltre di evitare lo stigma sociale in persone con scarso insight del proprio disturbo d’abuso.</a:t>
            </a:r>
          </a:p>
        </p:txBody>
      </p:sp>
      <p:pic>
        <p:nvPicPr>
          <p:cNvPr id="5" name="Immagine 4" descr="Immagine che contiene cartone animato, arte&#10;&#10;Descrizione generata automaticamente">
            <a:extLst>
              <a:ext uri="{FF2B5EF4-FFF2-40B4-BE49-F238E27FC236}">
                <a16:creationId xmlns:a16="http://schemas.microsoft.com/office/drawing/2014/main" id="{8CE19AD3-DC98-7C12-41D5-230951D33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8" y="3266954"/>
            <a:ext cx="4876800" cy="3251200"/>
          </a:xfrm>
          <a:prstGeom prst="rect">
            <a:avLst/>
          </a:prstGeom>
        </p:spPr>
      </p:pic>
    </p:spTree>
    <p:extLst>
      <p:ext uri="{BB962C8B-B14F-4D97-AF65-F5344CB8AC3E}">
        <p14:creationId xmlns:p14="http://schemas.microsoft.com/office/powerpoint/2010/main" val="71909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3859882-A150-960C-EDBC-80CD557A70E8}"/>
              </a:ext>
            </a:extLst>
          </p:cNvPr>
          <p:cNvSpPr txBox="1"/>
          <p:nvPr/>
        </p:nvSpPr>
        <p:spPr>
          <a:xfrm>
            <a:off x="661686" y="471054"/>
            <a:ext cx="10868628" cy="5355312"/>
          </a:xfrm>
          <a:prstGeom prst="rect">
            <a:avLst/>
          </a:prstGeom>
          <a:noFill/>
        </p:spPr>
        <p:txBody>
          <a:bodyPr wrap="square" rtlCol="0">
            <a:spAutoFit/>
          </a:bodyPr>
          <a:lstStyle/>
          <a:p>
            <a:r>
              <a:rPr lang="it-IT" dirty="0"/>
              <a:t>Molti studi hanno dimostrato che alcuni individui sono a rischio di sviluppare un disturbo da uso di alcohol (AUD) di nuova insorgenza dopo un intervento di chirurgia </a:t>
            </a:r>
            <a:r>
              <a:rPr lang="it-IT" dirty="0" err="1"/>
              <a:t>bariatrica</a:t>
            </a:r>
            <a:r>
              <a:rPr lang="it-IT" dirty="0"/>
              <a:t> o di ricaduta dopo un periodo di astinenza o di buon controllo.</a:t>
            </a:r>
          </a:p>
          <a:p>
            <a:endParaRPr lang="it-IT" dirty="0"/>
          </a:p>
          <a:p>
            <a:endParaRPr lang="it-IT" dirty="0"/>
          </a:p>
          <a:p>
            <a:r>
              <a:rPr lang="en-US" sz="1800" i="1" dirty="0">
                <a:latin typeface="Calibri" pitchFamily="34" charset="0"/>
                <a:cs typeface="Calibri" pitchFamily="34" charset="0"/>
              </a:rPr>
              <a:t>Parikh M, Johnson JM, Ballem N et American Society for Metabolic and Bariatric Surgery Clinical Issues Committee </a:t>
            </a:r>
            <a:r>
              <a:rPr lang="en-US" sz="1800" dirty="0">
                <a:latin typeface="Calibri" pitchFamily="34" charset="0"/>
                <a:cs typeface="Calibri" pitchFamily="34" charset="0"/>
              </a:rPr>
              <a:t>(2016) </a:t>
            </a:r>
            <a:r>
              <a:rPr lang="en-US" sz="1800" b="1" dirty="0">
                <a:latin typeface="Calibri" pitchFamily="34" charset="0"/>
                <a:cs typeface="Calibri" pitchFamily="34" charset="0"/>
              </a:rPr>
              <a:t>ASMBS position statement on alcohol use before and after bariatric surgery</a:t>
            </a:r>
            <a:r>
              <a:rPr lang="en-US" sz="1800" dirty="0">
                <a:latin typeface="Calibri" pitchFamily="34" charset="0"/>
                <a:cs typeface="Calibri" pitchFamily="34" charset="0"/>
              </a:rPr>
              <a:t>   SOARD 12:225-230</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br>
              <a:rPr lang="it-IT" dirty="0"/>
            </a:br>
            <a:endParaRPr lang="it-IT" dirty="0"/>
          </a:p>
          <a:p>
            <a:endParaRPr lang="it-IT" dirty="0"/>
          </a:p>
        </p:txBody>
      </p:sp>
      <p:pic>
        <p:nvPicPr>
          <p:cNvPr id="3" name="Immagine 2" descr="Immagine che contiene persona, vestiti, bevanda, manica&#10;&#10;Descrizione generata automaticamente">
            <a:extLst>
              <a:ext uri="{FF2B5EF4-FFF2-40B4-BE49-F238E27FC236}">
                <a16:creationId xmlns:a16="http://schemas.microsoft.com/office/drawing/2014/main" id="{D3DBCFDE-EA6F-AF9D-0CA4-DD5E0BB9A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764" y="2946372"/>
            <a:ext cx="5459232" cy="3642726"/>
          </a:xfrm>
          <a:prstGeom prst="rect">
            <a:avLst/>
          </a:prstGeom>
        </p:spPr>
      </p:pic>
    </p:spTree>
    <p:extLst>
      <p:ext uri="{BB962C8B-B14F-4D97-AF65-F5344CB8AC3E}">
        <p14:creationId xmlns:p14="http://schemas.microsoft.com/office/powerpoint/2010/main" val="221225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C22FF1-827E-891A-24A5-369DE770D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8" y="2913875"/>
            <a:ext cx="7772400" cy="1528167"/>
          </a:xfrm>
          <a:prstGeom prst="rect">
            <a:avLst/>
          </a:prstGeom>
        </p:spPr>
      </p:pic>
      <p:pic>
        <p:nvPicPr>
          <p:cNvPr id="4" name="Immagine 3" descr="Immagine che contiene testo, Carattere, schermata&#10;&#10;Descrizione generata automaticamente">
            <a:extLst>
              <a:ext uri="{FF2B5EF4-FFF2-40B4-BE49-F238E27FC236}">
                <a16:creationId xmlns:a16="http://schemas.microsoft.com/office/drawing/2014/main" id="{F7716E51-B696-E71D-CC34-1039A6069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35" y="4442042"/>
            <a:ext cx="11333529" cy="1774825"/>
          </a:xfrm>
          <a:prstGeom prst="rect">
            <a:avLst/>
          </a:prstGeom>
        </p:spPr>
      </p:pic>
      <p:sp>
        <p:nvSpPr>
          <p:cNvPr id="5" name="CasellaDiTesto 4">
            <a:extLst>
              <a:ext uri="{FF2B5EF4-FFF2-40B4-BE49-F238E27FC236}">
                <a16:creationId xmlns:a16="http://schemas.microsoft.com/office/drawing/2014/main" id="{1F2F95F3-FF45-7BE2-7D66-9F04E0213FBE}"/>
              </a:ext>
            </a:extLst>
          </p:cNvPr>
          <p:cNvSpPr txBox="1"/>
          <p:nvPr/>
        </p:nvSpPr>
        <p:spPr>
          <a:xfrm>
            <a:off x="671513" y="528638"/>
            <a:ext cx="10244137" cy="2031325"/>
          </a:xfrm>
          <a:prstGeom prst="rect">
            <a:avLst/>
          </a:prstGeom>
          <a:noFill/>
        </p:spPr>
        <p:txBody>
          <a:bodyPr wrap="square" rtlCol="0">
            <a:spAutoFit/>
          </a:bodyPr>
          <a:lstStyle/>
          <a:p>
            <a:r>
              <a:rPr lang="it-IT" dirty="0"/>
              <a:t>Studi hanno evidenziato come il rischio di sviluppare AUD in pazienti sottoposti ad intervento di chirurgia </a:t>
            </a:r>
            <a:r>
              <a:rPr lang="it-IT" dirty="0" err="1"/>
              <a:t>bariatrica</a:t>
            </a:r>
            <a:r>
              <a:rPr lang="it-IT" dirty="0"/>
              <a:t>  risulti  significativo dopo due anni dall’intervento sia per intervento di Bypass gastrico che per Sleeve </a:t>
            </a:r>
            <a:r>
              <a:rPr lang="it-IT" dirty="0" err="1"/>
              <a:t>gastrectomy</a:t>
            </a:r>
            <a:r>
              <a:rPr lang="it-IT" dirty="0"/>
              <a:t>, con risultati sovrapponibili tra le due tecniche. Nessun rischio sarebbe riportato per intervento di bendaggio gastrico. </a:t>
            </a:r>
          </a:p>
          <a:p>
            <a:endParaRPr lang="it-IT" dirty="0"/>
          </a:p>
          <a:p>
            <a:r>
              <a:rPr lang="it-IT" dirty="0"/>
              <a:t>I cambiamenti fisiologici derivanti dall'intervento di bypass gastrico e sleeve </a:t>
            </a:r>
            <a:r>
              <a:rPr lang="it-IT" dirty="0" err="1"/>
              <a:t>gastrectomy</a:t>
            </a:r>
            <a:r>
              <a:rPr lang="it-IT" dirty="0"/>
              <a:t> aiutano a spiegare l'elevata sensibilità all'alcol postoperatoria.</a:t>
            </a:r>
          </a:p>
        </p:txBody>
      </p:sp>
    </p:spTree>
    <p:extLst>
      <p:ext uri="{BB962C8B-B14F-4D97-AF65-F5344CB8AC3E}">
        <p14:creationId xmlns:p14="http://schemas.microsoft.com/office/powerpoint/2010/main" val="399644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EAD436-255F-1022-5557-23F939585062}"/>
              </a:ext>
            </a:extLst>
          </p:cNvPr>
          <p:cNvSpPr txBox="1"/>
          <p:nvPr/>
        </p:nvSpPr>
        <p:spPr>
          <a:xfrm>
            <a:off x="511215" y="805828"/>
            <a:ext cx="11169569" cy="2862322"/>
          </a:xfrm>
          <a:prstGeom prst="rect">
            <a:avLst/>
          </a:prstGeom>
          <a:noFill/>
        </p:spPr>
        <p:txBody>
          <a:bodyPr wrap="square" rtlCol="0">
            <a:spAutoFit/>
          </a:bodyPr>
          <a:lstStyle/>
          <a:p>
            <a:pPr algn="just"/>
            <a:r>
              <a:rPr lang="it-IT" dirty="0"/>
              <a:t>La prevalenza dei sintomi dell'AUD non differiva significativamente da 1 anno prima a 1 anno dopo l'intervento </a:t>
            </a:r>
            <a:r>
              <a:rPr lang="it-IT" dirty="0" err="1"/>
              <a:t>bariatrico</a:t>
            </a:r>
            <a:r>
              <a:rPr lang="it-IT" dirty="0"/>
              <a:t> (7,6% vs 7,3%; </a:t>
            </a:r>
            <a:r>
              <a:rPr lang="it-IT" dirty="0" err="1"/>
              <a:t>P</a:t>
            </a:r>
            <a:r>
              <a:rPr lang="it-IT" dirty="0"/>
              <a:t>=.98), ma era significativamente più alta nel secondo anno postoperatorio (9,6%; </a:t>
            </a:r>
            <a:r>
              <a:rPr lang="it-IT" dirty="0" err="1"/>
              <a:t>P</a:t>
            </a:r>
            <a:r>
              <a:rPr lang="it-IT" dirty="0"/>
              <a:t>=.01). Il disturbo da consumo di alcol nell'anno precedente all'intervento ha aumentato sostanzialmente la probabilità di AUD nei primi 2 anni postoperatori, in linea con la natura cronica e ricorrente dell'AUD. Anche il consumo regolare di alcol prima dell'intervento chirurgico ha aumentato la probabilità di AUD postoperatorio. Complessivamente l'8% dei pazienti sviluppa AUD nei primi tre anni successivi al RYGB, come diagnosticato dalla SCID, o il 18,4% come diagnosticato dalla combinazione sia della SCID che dell'AUDIT. Mentre la prevalenza di AUD postoperatorio appare più elevata tra i pazienti con una storia preoperatoria di AUD (cioè 13% o 29%, a seconda dei criteri), anche un gruppo notevole di pazienti senza storia di tale problema al basale sperimenta post -AUD operativo (vale a dire, 5% o 12%, a seconda dei criteri utilizzati.</a:t>
            </a:r>
          </a:p>
        </p:txBody>
      </p:sp>
      <p:sp>
        <p:nvSpPr>
          <p:cNvPr id="3" name="CasellaDiTesto 2">
            <a:extLst>
              <a:ext uri="{FF2B5EF4-FFF2-40B4-BE49-F238E27FC236}">
                <a16:creationId xmlns:a16="http://schemas.microsoft.com/office/drawing/2014/main" id="{F5CABEBF-D1FF-A321-D9C5-8E6AFEF62EE1}"/>
              </a:ext>
            </a:extLst>
          </p:cNvPr>
          <p:cNvSpPr txBox="1"/>
          <p:nvPr/>
        </p:nvSpPr>
        <p:spPr>
          <a:xfrm>
            <a:off x="937549" y="4597862"/>
            <a:ext cx="10035251" cy="646331"/>
          </a:xfrm>
          <a:prstGeom prst="rect">
            <a:avLst/>
          </a:prstGeom>
          <a:noFill/>
        </p:spPr>
        <p:txBody>
          <a:bodyPr wrap="square" rtlCol="0">
            <a:spAutoFit/>
          </a:bodyPr>
          <a:lstStyle/>
          <a:p>
            <a:r>
              <a:rPr lang="en-US" sz="1800" i="1" dirty="0">
                <a:latin typeface="Calibri" pitchFamily="34" charset="0"/>
                <a:ea typeface="Calibri" pitchFamily="34" charset="0"/>
                <a:cs typeface="Calibri" pitchFamily="34" charset="0"/>
              </a:rPr>
              <a:t>King WC, </a:t>
            </a:r>
            <a:r>
              <a:rPr lang="en-US" sz="1800" i="1" dirty="0" err="1">
                <a:latin typeface="Calibri" pitchFamily="34" charset="0"/>
                <a:ea typeface="Calibri" pitchFamily="34" charset="0"/>
                <a:cs typeface="Calibri" pitchFamily="34" charset="0"/>
              </a:rPr>
              <a:t>ChenJY</a:t>
            </a:r>
            <a:r>
              <a:rPr lang="en-US" sz="1800" i="1" dirty="0">
                <a:latin typeface="Calibri" pitchFamily="34" charset="0"/>
                <a:ea typeface="Calibri" pitchFamily="34" charset="0"/>
                <a:cs typeface="Calibri" pitchFamily="34" charset="0"/>
              </a:rPr>
              <a:t>, Mitchell JE, </a:t>
            </a:r>
            <a:r>
              <a:rPr lang="en-US" sz="1800" i="1" dirty="0" err="1">
                <a:latin typeface="Calibri" pitchFamily="34" charset="0"/>
                <a:ea typeface="Calibri" pitchFamily="34" charset="0"/>
                <a:cs typeface="Calibri" pitchFamily="34" charset="0"/>
              </a:rPr>
              <a:t>Courcoulas</a:t>
            </a:r>
            <a:r>
              <a:rPr lang="en-US" sz="1800" i="1" dirty="0">
                <a:latin typeface="Calibri" pitchFamily="34" charset="0"/>
                <a:ea typeface="Calibri" pitchFamily="34" charset="0"/>
                <a:cs typeface="Calibri" pitchFamily="34" charset="0"/>
              </a:rPr>
              <a:t> A et al  </a:t>
            </a:r>
            <a:r>
              <a:rPr lang="en-US" sz="1800" dirty="0">
                <a:latin typeface="Calibri" pitchFamily="34" charset="0"/>
                <a:ea typeface="Calibri" pitchFamily="34" charset="0"/>
                <a:cs typeface="Calibri" pitchFamily="34" charset="0"/>
              </a:rPr>
              <a:t>(2017</a:t>
            </a:r>
            <a:r>
              <a:rPr lang="en-US" sz="1800" b="1" dirty="0">
                <a:latin typeface="Calibri" pitchFamily="34" charset="0"/>
                <a:ea typeface="Calibri" pitchFamily="34" charset="0"/>
                <a:cs typeface="Calibri" pitchFamily="34" charset="0"/>
              </a:rPr>
              <a:t>) Alcohol and other substance use after bariatric surgery: prospective evidence from a U.S. multicenter cohort study  </a:t>
            </a:r>
            <a:r>
              <a:rPr lang="en-US" sz="1800" dirty="0">
                <a:latin typeface="Calibri" pitchFamily="34" charset="0"/>
                <a:ea typeface="Calibri" pitchFamily="34" charset="0"/>
                <a:cs typeface="Calibri" pitchFamily="34" charset="0"/>
              </a:rPr>
              <a:t>Surg </a:t>
            </a:r>
            <a:r>
              <a:rPr lang="en-US" sz="1800" dirty="0" err="1">
                <a:latin typeface="Calibri" pitchFamily="34" charset="0"/>
                <a:ea typeface="Calibri" pitchFamily="34" charset="0"/>
                <a:cs typeface="Calibri" pitchFamily="34" charset="0"/>
              </a:rPr>
              <a:t>Obes</a:t>
            </a:r>
            <a:r>
              <a:rPr lang="en-US" sz="1800" dirty="0">
                <a:latin typeface="Calibri" pitchFamily="34" charset="0"/>
                <a:ea typeface="Calibri" pitchFamily="34" charset="0"/>
                <a:cs typeface="Calibri" pitchFamily="34" charset="0"/>
              </a:rPr>
              <a:t> </a:t>
            </a:r>
            <a:r>
              <a:rPr lang="en-US" sz="1800" dirty="0" err="1">
                <a:latin typeface="Calibri" pitchFamily="34" charset="0"/>
                <a:ea typeface="Calibri" pitchFamily="34" charset="0"/>
                <a:cs typeface="Calibri" pitchFamily="34" charset="0"/>
              </a:rPr>
              <a:t>Relat</a:t>
            </a:r>
            <a:r>
              <a:rPr lang="en-US" sz="1800" dirty="0">
                <a:latin typeface="Calibri" pitchFamily="34" charset="0"/>
                <a:ea typeface="Calibri" pitchFamily="34" charset="0"/>
                <a:cs typeface="Calibri" pitchFamily="34" charset="0"/>
              </a:rPr>
              <a:t> Dis 13, 1392-1404</a:t>
            </a:r>
            <a:endParaRPr lang="it-IT" dirty="0"/>
          </a:p>
        </p:txBody>
      </p:sp>
    </p:spTree>
    <p:extLst>
      <p:ext uri="{BB962C8B-B14F-4D97-AF65-F5344CB8AC3E}">
        <p14:creationId xmlns:p14="http://schemas.microsoft.com/office/powerpoint/2010/main" val="360207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8A94CFF-CFAF-935F-7A77-D7F196DC8B72}"/>
              </a:ext>
            </a:extLst>
          </p:cNvPr>
          <p:cNvSpPr txBox="1"/>
          <p:nvPr/>
        </p:nvSpPr>
        <p:spPr>
          <a:xfrm>
            <a:off x="900113" y="2100805"/>
            <a:ext cx="10000527" cy="4524315"/>
          </a:xfrm>
          <a:prstGeom prst="rect">
            <a:avLst/>
          </a:prstGeom>
          <a:noFill/>
        </p:spPr>
        <p:txBody>
          <a:bodyPr wrap="square" rtlCol="0">
            <a:spAutoFit/>
          </a:bodyPr>
          <a:lstStyle/>
          <a:p>
            <a:pPr algn="just"/>
            <a:r>
              <a:rPr lang="it-IT" dirty="0"/>
              <a:t>La porzione dello stomaco che secerne l'alcol deidrogenasi (ADH), un enzima che svolge un ruolo significativo nel metabolismo dell'alcol, viene aggirata seguendo la procedura RYGB, e il rapido svuotamento della sacca gastrica, in particolare dei liquidi, facilita il rapido assorbimento dell'alcol nel digiuno . L'etanolo viene metabolizzato parzialmente nello stomaco dall'enzima gastrico ADH, che riduce la biodisponibilità dell'etanolo. Limitando la quantità di etanolo metabolizzato dall'ADH gastrico, la RYGB porta a una riduzione del metabolismo di primo passaggio con conseguenti livelli di etanolo sierico più elevati. Simili alterazioni farmacocinetiche sono state dimostrate ugualmente  nella sleeve </a:t>
            </a:r>
            <a:r>
              <a:rPr lang="it-IT" dirty="0" err="1"/>
              <a:t>gastrectomy</a:t>
            </a:r>
            <a:r>
              <a:rPr lang="it-IT" dirty="0"/>
              <a:t>.</a:t>
            </a:r>
          </a:p>
          <a:p>
            <a:endParaRPr lang="it-IT" dirty="0"/>
          </a:p>
          <a:p>
            <a:endParaRPr lang="it-IT" dirty="0"/>
          </a:p>
          <a:p>
            <a:pPr marL="0" indent="0">
              <a:buNone/>
            </a:pPr>
            <a:r>
              <a:rPr lang="it-IT" sz="1800" i="1" dirty="0">
                <a:latin typeface="Calibri" pitchFamily="34" charset="0"/>
                <a:cs typeface="Calibri" pitchFamily="34" charset="0"/>
              </a:rPr>
              <a:t>Saules KK,  Reslan </a:t>
            </a:r>
            <a:r>
              <a:rPr lang="it-IT" sz="1800" i="1" dirty="0" err="1">
                <a:latin typeface="Calibri" pitchFamily="34" charset="0"/>
                <a:cs typeface="Calibri" pitchFamily="34" charset="0"/>
              </a:rPr>
              <a:t>S</a:t>
            </a:r>
            <a:r>
              <a:rPr lang="it-IT" sz="1800" i="1" dirty="0">
                <a:latin typeface="Calibri" pitchFamily="34" charset="0"/>
                <a:cs typeface="Calibri" pitchFamily="34" charset="0"/>
              </a:rPr>
              <a:t> (</a:t>
            </a:r>
            <a:r>
              <a:rPr lang="it-IT" sz="1800" dirty="0">
                <a:latin typeface="Calibri" pitchFamily="34" charset="0"/>
                <a:cs typeface="Calibri" pitchFamily="34" charset="0"/>
              </a:rPr>
              <a:t>2013)</a:t>
            </a:r>
            <a:r>
              <a:rPr lang="en-US" sz="1800" dirty="0">
                <a:latin typeface="Calibri" pitchFamily="34" charset="0"/>
                <a:cs typeface="Calibri" pitchFamily="34" charset="0"/>
              </a:rPr>
              <a:t> </a:t>
            </a:r>
            <a:r>
              <a:rPr lang="en-US" sz="1800" b="1" dirty="0">
                <a:latin typeface="Calibri" pitchFamily="34" charset="0"/>
                <a:cs typeface="Calibri" pitchFamily="34" charset="0"/>
              </a:rPr>
              <a:t>Post-Bariatric Surgery Substance Use Disorders: Prevalence, Predictors, Management, and Prevention</a:t>
            </a:r>
            <a:r>
              <a:rPr lang="en-US" sz="1800" dirty="0">
                <a:latin typeface="Calibri" pitchFamily="34" charset="0"/>
                <a:cs typeface="Calibri" pitchFamily="34" charset="0"/>
              </a:rPr>
              <a:t>. </a:t>
            </a:r>
            <a:r>
              <a:rPr lang="nl-NL" sz="1800" dirty="0">
                <a:latin typeface="Calibri" pitchFamily="34" charset="0"/>
                <a:cs typeface="Calibri" pitchFamily="34" charset="0"/>
              </a:rPr>
              <a:t> JCOM  20, 10</a:t>
            </a:r>
          </a:p>
          <a:p>
            <a:pPr marL="0" indent="0">
              <a:buNone/>
            </a:pPr>
            <a:r>
              <a:rPr lang="it-IT" sz="1800" i="1" dirty="0">
                <a:latin typeface="Calibri" pitchFamily="34" charset="0"/>
                <a:cs typeface="Calibri" pitchFamily="34" charset="0"/>
              </a:rPr>
              <a:t>Coluzzi I, Iossa A, Spinetti E, </a:t>
            </a:r>
            <a:r>
              <a:rPr lang="it-IT" sz="1800" i="1" dirty="0" err="1">
                <a:latin typeface="Calibri" pitchFamily="34" charset="0"/>
                <a:cs typeface="Calibri" pitchFamily="34" charset="0"/>
              </a:rPr>
              <a:t>Silecchia</a:t>
            </a:r>
            <a:r>
              <a:rPr lang="it-IT" sz="1800" i="1" dirty="0">
                <a:latin typeface="Calibri" pitchFamily="34" charset="0"/>
                <a:cs typeface="Calibri" pitchFamily="34" charset="0"/>
              </a:rPr>
              <a:t> G</a:t>
            </a:r>
            <a:r>
              <a:rPr lang="it-IT" sz="1800" dirty="0">
                <a:solidFill>
                  <a:srgbClr val="000000"/>
                </a:solidFill>
                <a:latin typeface="Calibri" pitchFamily="34" charset="0"/>
                <a:cs typeface="Calibri" pitchFamily="34" charset="0"/>
              </a:rPr>
              <a:t>.(2018)</a:t>
            </a:r>
            <a:r>
              <a:rPr lang="en-US" sz="1800" b="1" dirty="0">
                <a:solidFill>
                  <a:srgbClr val="000000"/>
                </a:solidFill>
                <a:latin typeface="Calibri" pitchFamily="34" charset="0"/>
                <a:cs typeface="Calibri" pitchFamily="34" charset="0"/>
              </a:rPr>
              <a:t> Alcohol consumption after laparoscopic sleeve gastrectomy: 1-year results.  </a:t>
            </a:r>
            <a:r>
              <a:rPr lang="en-US" sz="1800" dirty="0">
                <a:solidFill>
                  <a:srgbClr val="000000"/>
                </a:solidFill>
                <a:latin typeface="Calibri" pitchFamily="34" charset="0"/>
                <a:cs typeface="Calibri" pitchFamily="34" charset="0"/>
              </a:rPr>
              <a:t>Eat Weight </a:t>
            </a:r>
            <a:r>
              <a:rPr lang="en-US" sz="1800" dirty="0" err="1">
                <a:solidFill>
                  <a:srgbClr val="000000"/>
                </a:solidFill>
                <a:latin typeface="Calibri" pitchFamily="34" charset="0"/>
                <a:cs typeface="Calibri" pitchFamily="34" charset="0"/>
              </a:rPr>
              <a:t>Disord</a:t>
            </a:r>
            <a:r>
              <a:rPr lang="en-US" sz="1800" dirty="0">
                <a:solidFill>
                  <a:srgbClr val="000000"/>
                </a:solidFill>
                <a:latin typeface="Calibri" pitchFamily="34" charset="0"/>
                <a:cs typeface="Calibri" pitchFamily="34" charset="0"/>
              </a:rPr>
              <a:t> Feb 6</a:t>
            </a:r>
            <a:endParaRPr lang="en-US" sz="1800" dirty="0">
              <a:latin typeface="Calibri" pitchFamily="34" charset="0"/>
              <a:cs typeface="Calibri" pitchFamily="34" charset="0"/>
            </a:endParaRPr>
          </a:p>
          <a:p>
            <a:pPr marL="0" indent="0">
              <a:buNone/>
            </a:pPr>
            <a:endParaRPr lang="nl-NL" sz="1800" dirty="0">
              <a:latin typeface="Calibri" pitchFamily="34" charset="0"/>
              <a:cs typeface="Calibri" pitchFamily="34" charset="0"/>
            </a:endParaRPr>
          </a:p>
          <a:p>
            <a:endParaRPr lang="it-IT" dirty="0"/>
          </a:p>
          <a:p>
            <a:endParaRPr lang="it-IT" dirty="0"/>
          </a:p>
        </p:txBody>
      </p:sp>
      <p:sp>
        <p:nvSpPr>
          <p:cNvPr id="3" name="CasellaDiTesto 2">
            <a:extLst>
              <a:ext uri="{FF2B5EF4-FFF2-40B4-BE49-F238E27FC236}">
                <a16:creationId xmlns:a16="http://schemas.microsoft.com/office/drawing/2014/main" id="{D6B2B790-4825-1022-1681-0EACD9B0CF5D}"/>
              </a:ext>
            </a:extLst>
          </p:cNvPr>
          <p:cNvSpPr txBox="1"/>
          <p:nvPr/>
        </p:nvSpPr>
        <p:spPr>
          <a:xfrm>
            <a:off x="900113" y="1117342"/>
            <a:ext cx="7172325" cy="646331"/>
          </a:xfrm>
          <a:prstGeom prst="rect">
            <a:avLst/>
          </a:prstGeom>
          <a:noFill/>
        </p:spPr>
        <p:txBody>
          <a:bodyPr wrap="square" rtlCol="0">
            <a:spAutoFit/>
          </a:bodyPr>
          <a:lstStyle/>
          <a:p>
            <a:r>
              <a:rPr lang="it-IT" dirty="0"/>
              <a:t>PERCHE’ L’ASSUNZIONE DI ALCOHOL E’ PERICOLOSA DOPO LA CHIRURGIA BARIATRICA?</a:t>
            </a:r>
          </a:p>
        </p:txBody>
      </p:sp>
    </p:spTree>
    <p:extLst>
      <p:ext uri="{BB962C8B-B14F-4D97-AF65-F5344CB8AC3E}">
        <p14:creationId xmlns:p14="http://schemas.microsoft.com/office/powerpoint/2010/main" val="18318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5373548-E13F-08C0-7261-E1C7B27961D3}"/>
              </a:ext>
            </a:extLst>
          </p:cNvPr>
          <p:cNvSpPr txBox="1"/>
          <p:nvPr/>
        </p:nvSpPr>
        <p:spPr>
          <a:xfrm>
            <a:off x="735814" y="492702"/>
            <a:ext cx="10415587" cy="2739211"/>
          </a:xfrm>
          <a:prstGeom prst="rect">
            <a:avLst/>
          </a:prstGeom>
          <a:noFill/>
        </p:spPr>
        <p:txBody>
          <a:bodyPr wrap="square" rtlCol="0">
            <a:spAutoFit/>
          </a:bodyPr>
          <a:lstStyle/>
          <a:p>
            <a:pPr marL="0" indent="0" algn="just">
              <a:buNone/>
            </a:pPr>
            <a:r>
              <a:rPr lang="it-IT" dirty="0"/>
              <a:t>La concentrazione di alcol nel sangue (BAC) è aumentata più velocemente, il picco di BAC è stato circa 2 volte più alto e la sensazione di ubriachezza è stata accentuata in entrambi i gruppi SG e RYGB rispetto al gruppo preoperatorio (valori </a:t>
            </a:r>
            <a:r>
              <a:rPr lang="it-IT" dirty="0" err="1"/>
              <a:t>P</a:t>
            </a:r>
            <a:r>
              <a:rPr lang="it-IT" dirty="0"/>
              <a:t> &lt;0,001). Il tasso alcolemico stimato dai campioni del respiro ha sottostimato il tasso alcolemico del 27% (deviazione standard = 13%) e ha mancato il picco di tasso alcolemico postoperatorio. L'SG, simile al RYGB, provoca marcate alterazioni nella risposta all'ingestione di alcol manifestate da un picco BAC più rapido ed elevato.</a:t>
            </a:r>
            <a:endParaRPr lang="en-US" sz="2000" dirty="0">
              <a:latin typeface="Calibri" pitchFamily="34" charset="0"/>
              <a:cs typeface="Calibri" pitchFamily="34" charset="0"/>
            </a:endParaRPr>
          </a:p>
          <a:p>
            <a:pPr marL="0" indent="0">
              <a:buNone/>
            </a:pPr>
            <a:endParaRPr lang="it-IT" sz="1600" i="1" dirty="0">
              <a:latin typeface="Calibri" pitchFamily="34" charset="0"/>
              <a:cs typeface="Calibri" pitchFamily="34" charset="0"/>
            </a:endParaRPr>
          </a:p>
          <a:p>
            <a:pPr marL="0" indent="0">
              <a:buNone/>
            </a:pPr>
            <a:endParaRPr lang="it-IT" sz="1600" i="1" dirty="0">
              <a:latin typeface="Calibri" pitchFamily="34" charset="0"/>
              <a:cs typeface="Calibri" pitchFamily="34" charset="0"/>
            </a:endParaRPr>
          </a:p>
          <a:p>
            <a:pPr marL="0" indent="0">
              <a:buNone/>
            </a:pPr>
            <a:r>
              <a:rPr lang="it-IT" sz="1600" i="1" dirty="0">
                <a:latin typeface="Calibri" pitchFamily="34" charset="0"/>
                <a:cs typeface="Calibri" pitchFamily="34" charset="0"/>
              </a:rPr>
              <a:t>Acevedo M, </a:t>
            </a:r>
            <a:r>
              <a:rPr lang="it-IT" sz="1600" i="1" dirty="0" err="1">
                <a:latin typeface="Calibri" pitchFamily="34" charset="0"/>
                <a:cs typeface="Calibri" pitchFamily="34" charset="0"/>
              </a:rPr>
              <a:t>EagonC</a:t>
            </a:r>
            <a:r>
              <a:rPr lang="it-IT" sz="1600" i="1" dirty="0">
                <a:latin typeface="Calibri" pitchFamily="34" charset="0"/>
                <a:cs typeface="Calibri" pitchFamily="34" charset="0"/>
              </a:rPr>
              <a:t>, </a:t>
            </a:r>
            <a:r>
              <a:rPr lang="it-IT" sz="1600" i="1" dirty="0" err="1">
                <a:latin typeface="Calibri" pitchFamily="34" charset="0"/>
                <a:cs typeface="Calibri" pitchFamily="34" charset="0"/>
              </a:rPr>
              <a:t>Bartholow</a:t>
            </a:r>
            <a:r>
              <a:rPr lang="it-IT" sz="1600" i="1" dirty="0">
                <a:latin typeface="Calibri" pitchFamily="34" charset="0"/>
                <a:cs typeface="Calibri" pitchFamily="34" charset="0"/>
              </a:rPr>
              <a:t> </a:t>
            </a:r>
            <a:r>
              <a:rPr lang="it-IT" sz="1600" i="1" dirty="0" err="1">
                <a:latin typeface="Calibri" pitchFamily="34" charset="0"/>
                <a:cs typeface="Calibri" pitchFamily="34" charset="0"/>
              </a:rPr>
              <a:t>Bl</a:t>
            </a:r>
            <a:r>
              <a:rPr lang="it-IT" sz="1600" i="1" dirty="0">
                <a:latin typeface="Calibri" pitchFamily="34" charset="0"/>
                <a:cs typeface="Calibri" pitchFamily="34" charset="0"/>
              </a:rPr>
              <a:t>, Klein </a:t>
            </a:r>
            <a:r>
              <a:rPr lang="it-IT" sz="1600" dirty="0" err="1">
                <a:latin typeface="Calibri" pitchFamily="34" charset="0"/>
                <a:cs typeface="Calibri" pitchFamily="34" charset="0"/>
              </a:rPr>
              <a:t>S</a:t>
            </a:r>
            <a:r>
              <a:rPr lang="it-IT" sz="1600" dirty="0">
                <a:latin typeface="Calibri" pitchFamily="34" charset="0"/>
                <a:cs typeface="Calibri" pitchFamily="34" charset="0"/>
              </a:rPr>
              <a:t> (2018) </a:t>
            </a:r>
            <a:r>
              <a:rPr lang="en-US" sz="1600" b="1" dirty="0">
                <a:latin typeface="Calibri" pitchFamily="34" charset="0"/>
                <a:cs typeface="Calibri" pitchFamily="34" charset="0"/>
              </a:rPr>
              <a:t>Sleeve gastrectomy surgery: when 2 alcoholic drinks are converted to 4.</a:t>
            </a:r>
            <a:r>
              <a:rPr lang="pt-BR" sz="1600" dirty="0">
                <a:latin typeface="Calibri" pitchFamily="34" charset="0"/>
                <a:cs typeface="Calibri" pitchFamily="34" charset="0"/>
              </a:rPr>
              <a:t> </a:t>
            </a:r>
            <a:r>
              <a:rPr lang="pt-BR" sz="1600" dirty="0" err="1">
                <a:latin typeface="Calibri" pitchFamily="34" charset="0"/>
                <a:cs typeface="Calibri" pitchFamily="34" charset="0"/>
              </a:rPr>
              <a:t>Surg</a:t>
            </a:r>
            <a:r>
              <a:rPr lang="pt-BR" sz="1600" dirty="0">
                <a:latin typeface="Calibri" pitchFamily="34" charset="0"/>
                <a:cs typeface="Calibri" pitchFamily="34" charset="0"/>
              </a:rPr>
              <a:t> </a:t>
            </a:r>
            <a:r>
              <a:rPr lang="pt-BR" sz="1600" dirty="0" err="1">
                <a:latin typeface="Calibri" pitchFamily="34" charset="0"/>
                <a:cs typeface="Calibri" pitchFamily="34" charset="0"/>
              </a:rPr>
              <a:t>Obes</a:t>
            </a:r>
            <a:r>
              <a:rPr lang="pt-BR" sz="1600" dirty="0">
                <a:latin typeface="Calibri" pitchFamily="34" charset="0"/>
                <a:cs typeface="Calibri" pitchFamily="34" charset="0"/>
              </a:rPr>
              <a:t> </a:t>
            </a:r>
            <a:r>
              <a:rPr lang="pt-BR" sz="1600" dirty="0" err="1">
                <a:latin typeface="Calibri" pitchFamily="34" charset="0"/>
                <a:cs typeface="Calibri" pitchFamily="34" charset="0"/>
              </a:rPr>
              <a:t>Relat</a:t>
            </a:r>
            <a:r>
              <a:rPr lang="pt-BR" sz="1600" dirty="0">
                <a:latin typeface="Calibri" pitchFamily="34" charset="0"/>
                <a:cs typeface="Calibri" pitchFamily="34" charset="0"/>
              </a:rPr>
              <a:t> </a:t>
            </a:r>
            <a:r>
              <a:rPr lang="pt-BR" sz="1600" dirty="0" err="1">
                <a:latin typeface="Calibri" pitchFamily="34" charset="0"/>
                <a:cs typeface="Calibri" pitchFamily="34" charset="0"/>
              </a:rPr>
              <a:t>Dis</a:t>
            </a:r>
            <a:r>
              <a:rPr lang="pt-BR" sz="1600" dirty="0">
                <a:latin typeface="Calibri" pitchFamily="34" charset="0"/>
                <a:cs typeface="Calibri" pitchFamily="34" charset="0"/>
              </a:rPr>
              <a:t>. 14(3):277-283.9</a:t>
            </a:r>
            <a:endParaRPr lang="it-IT" sz="1600" dirty="0">
              <a:latin typeface="Calibri" pitchFamily="34" charset="0"/>
              <a:cs typeface="Calibri" pitchFamily="34" charset="0"/>
            </a:endParaRPr>
          </a:p>
        </p:txBody>
      </p:sp>
      <p:pic>
        <p:nvPicPr>
          <p:cNvPr id="4" name="Immagine 3" descr="Immagine che contiene bottiglia, persona, interno, bevanda&#10;&#10;Descrizione generata automaticamente">
            <a:extLst>
              <a:ext uri="{FF2B5EF4-FFF2-40B4-BE49-F238E27FC236}">
                <a16:creationId xmlns:a16="http://schemas.microsoft.com/office/drawing/2014/main" id="{FA6E906B-0AE3-D1F3-9845-E8F5E225C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972" y="3324828"/>
            <a:ext cx="5081269" cy="3347660"/>
          </a:xfrm>
          <a:prstGeom prst="rect">
            <a:avLst/>
          </a:prstGeom>
        </p:spPr>
      </p:pic>
    </p:spTree>
    <p:extLst>
      <p:ext uri="{BB962C8B-B14F-4D97-AF65-F5344CB8AC3E}">
        <p14:creationId xmlns:p14="http://schemas.microsoft.com/office/powerpoint/2010/main" val="282012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1D0A37E-22D2-7304-A79A-7E83783561F3}"/>
              </a:ext>
            </a:extLst>
          </p:cNvPr>
          <p:cNvSpPr txBox="1"/>
          <p:nvPr/>
        </p:nvSpPr>
        <p:spPr>
          <a:xfrm>
            <a:off x="370389" y="2578002"/>
            <a:ext cx="9907929" cy="1815882"/>
          </a:xfrm>
          <a:prstGeom prst="rect">
            <a:avLst/>
          </a:prstGeom>
          <a:noFill/>
        </p:spPr>
        <p:txBody>
          <a:bodyPr wrap="square" rtlCol="0">
            <a:spAutoFit/>
          </a:bodyPr>
          <a:lstStyle/>
          <a:p>
            <a:r>
              <a:rPr lang="it-IT" sz="1400" dirty="0"/>
              <a:t>I fattori neurobiologici possono svolgere un ruolo nello sviluppo o nel mantenimento sia dell’abuso di alcol che dell’obesità. Cibo, alcol, droghe d'abuso e varie altre sostanze rinforzanti positivamente portano al rilascio di dopamina nel nucleo </a:t>
            </a:r>
            <a:r>
              <a:rPr lang="it-IT" sz="1400" dirty="0" err="1"/>
              <a:t>accumbens</a:t>
            </a:r>
            <a:r>
              <a:rPr lang="it-IT" sz="1400" dirty="0"/>
              <a:t> (Martel &amp; Fantino, 1996; </a:t>
            </a:r>
            <a:r>
              <a:rPr lang="it-IT" sz="1400" dirty="0" err="1"/>
              <a:t>Koob</a:t>
            </a:r>
            <a:r>
              <a:rPr lang="it-IT" sz="1400" dirty="0"/>
              <a:t> &amp; Le Moal, 1997). Poiché la ricerca cerca di esaminare la validità del modello di trasferimento della dipendenza, dovrebbero essere studiati anche i fattori neurobiologici, tra cui la dopamina e altri moderatori neuro-ormonali dell’umore e della ricompensa.. Recentemente, dati di neuroimaging hanno descritto cambiamenti nei recettori DA D2 in seguito ad un intervento chirurgico per la perdita di peso. Utilizzando un disegno prospettico e utilizzando la risonanza magnetica (MRI) e la PET, Dunn et al. (2010) hanno valutato cinque pazienti prima dell'intervento e nuovamente 6-11 settimane dopo RYGB (</a:t>
            </a:r>
            <a:r>
              <a:rPr lang="it-IT" sz="1400" dirty="0" err="1"/>
              <a:t>n</a:t>
            </a:r>
            <a:r>
              <a:rPr lang="it-IT" sz="1400" dirty="0"/>
              <a:t> = 4) o gastrectomia verticale (</a:t>
            </a:r>
            <a:r>
              <a:rPr lang="it-IT" sz="1400" dirty="0" err="1"/>
              <a:t>n</a:t>
            </a:r>
            <a:r>
              <a:rPr lang="it-IT" sz="1400" dirty="0"/>
              <a:t> = 1). I risultati hanno rivelato una ridotta disponibilità del recettore DA D2 dopo l’intervento chirurgico in diverse regioni.. </a:t>
            </a:r>
          </a:p>
        </p:txBody>
      </p:sp>
      <p:pic>
        <p:nvPicPr>
          <p:cNvPr id="3" name="Immagine 2" descr="Immagine che contiene testo, Carattere, schermata&#10;&#10;Descrizione generata automaticamente">
            <a:extLst>
              <a:ext uri="{FF2B5EF4-FFF2-40B4-BE49-F238E27FC236}">
                <a16:creationId xmlns:a16="http://schemas.microsoft.com/office/drawing/2014/main" id="{6ACE7AEE-7CB0-EC5C-B460-C7D078D7DD17}"/>
              </a:ext>
            </a:extLst>
          </p:cNvPr>
          <p:cNvPicPr>
            <a:picLocks noChangeAspect="1"/>
          </p:cNvPicPr>
          <p:nvPr/>
        </p:nvPicPr>
        <p:blipFill rotWithShape="1">
          <a:blip r:embed="rId2">
            <a:extLst>
              <a:ext uri="{28A0092B-C50C-407E-A947-70E740481C1C}">
                <a14:useLocalDpi xmlns:a14="http://schemas.microsoft.com/office/drawing/2010/main" val="0"/>
              </a:ext>
            </a:extLst>
          </a:blip>
          <a:srcRect r="539" b="9407"/>
          <a:stretch/>
        </p:blipFill>
        <p:spPr>
          <a:xfrm>
            <a:off x="6586959" y="4722175"/>
            <a:ext cx="5111187" cy="1343050"/>
          </a:xfrm>
          <a:prstGeom prst="rect">
            <a:avLst/>
          </a:prstGeom>
        </p:spPr>
      </p:pic>
      <p:pic>
        <p:nvPicPr>
          <p:cNvPr id="6" name="Immagine 5" descr="Immagine che contiene testo, Carattere, schermata&#10;&#10;Descrizione generata automaticamente">
            <a:extLst>
              <a:ext uri="{FF2B5EF4-FFF2-40B4-BE49-F238E27FC236}">
                <a16:creationId xmlns:a16="http://schemas.microsoft.com/office/drawing/2014/main" id="{51CADD9C-3453-E287-010E-3A52D0D75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02" y="4825547"/>
            <a:ext cx="6298557" cy="1135537"/>
          </a:xfrm>
          <a:prstGeom prst="rect">
            <a:avLst/>
          </a:prstGeom>
        </p:spPr>
      </p:pic>
      <p:sp>
        <p:nvSpPr>
          <p:cNvPr id="7" name="CasellaDiTesto 6">
            <a:extLst>
              <a:ext uri="{FF2B5EF4-FFF2-40B4-BE49-F238E27FC236}">
                <a16:creationId xmlns:a16="http://schemas.microsoft.com/office/drawing/2014/main" id="{220D0362-5701-B771-FE15-B3385D9D171B}"/>
              </a:ext>
            </a:extLst>
          </p:cNvPr>
          <p:cNvSpPr txBox="1"/>
          <p:nvPr/>
        </p:nvSpPr>
        <p:spPr>
          <a:xfrm>
            <a:off x="370389" y="250769"/>
            <a:ext cx="11539959" cy="2246769"/>
          </a:xfrm>
          <a:prstGeom prst="rect">
            <a:avLst/>
          </a:prstGeom>
          <a:noFill/>
        </p:spPr>
        <p:txBody>
          <a:bodyPr wrap="square" rtlCol="0">
            <a:spAutoFit/>
          </a:bodyPr>
          <a:lstStyle/>
          <a:p>
            <a:r>
              <a:rPr lang="it-IT" sz="1400" dirty="0"/>
              <a:t>Comportamenti come mangiare o assumere droghe necessitano di una una motivazione che preceda il comportamento stesso. Sia questa spinta motivazionale che i comportamenti che seguono sono influenzati dall'esperienza passata e presente, con stimoli rinforzanti che aumentano la probabilità e/o la forza della risposta comportamentale (come l'assunzione di droghe o l'eccesso di cibo) . A livello neurobiologico, la spinta motivazionale dipende dalla concentrazione di dopamina </a:t>
            </a:r>
            <a:r>
              <a:rPr lang="it-IT" sz="1400" dirty="0" err="1"/>
              <a:t>extrasinaptica</a:t>
            </a:r>
            <a:r>
              <a:rPr lang="it-IT" sz="1400" dirty="0"/>
              <a:t> presente in aree specifiche del cervello come lo striato. Stimoli rinforzanti modulano anche le concentrazioni </a:t>
            </a:r>
            <a:r>
              <a:rPr lang="it-IT" sz="1400" dirty="0" err="1"/>
              <a:t>extrasinaptiche</a:t>
            </a:r>
            <a:r>
              <a:rPr lang="it-IT" sz="1400" dirty="0"/>
              <a:t> di dopamina, stimolando la motivazione. La somministrazione ripetuta di farmaci e alimenti genera associazioni condizionate tra il rinforzo e gli stimoli predittivi, con riduzione della risposta dopaminergica ad altri stimoli che sono accompagnate da down-</a:t>
            </a:r>
            <a:r>
              <a:rPr lang="it-IT" sz="1400" dirty="0" err="1"/>
              <a:t>regulation</a:t>
            </a:r>
            <a:r>
              <a:rPr lang="it-IT" sz="1400" dirty="0"/>
              <a:t> della risposta dopaminergica e da una riduzione della top-down self-</a:t>
            </a:r>
            <a:r>
              <a:rPr lang="it-IT" sz="1400" dirty="0" err="1"/>
              <a:t>regulation</a:t>
            </a:r>
            <a:r>
              <a:rPr lang="it-IT" sz="1400" dirty="0"/>
              <a:t> , facilitando l'emergere di stimoli impulsivi  e risposte compulsive a stimoli alimentari o sostanze di abuso. Pertanto, la dopamina contribuisce alla dipendenza e all'obesità attraverso il ruolo che ha nel rinforzo, nella motivazione e nell'autoregolazione, qui indicati come il "sistema di ricompensa della dopamina", che, se compromesso, può comportare una risposta aumentata, abituale e inflessibile. Pertanto, gli interventi per riequilibrare il sistema motivante della dopamina potrebbero avere un potenziale terapeutico per l’obesità e la dipendenza.</a:t>
            </a:r>
          </a:p>
        </p:txBody>
      </p:sp>
    </p:spTree>
    <p:extLst>
      <p:ext uri="{BB962C8B-B14F-4D97-AF65-F5344CB8AC3E}">
        <p14:creationId xmlns:p14="http://schemas.microsoft.com/office/powerpoint/2010/main" val="40320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Carattere, schermata, linea&#10;&#10;Descrizione generata automaticamente">
            <a:extLst>
              <a:ext uri="{FF2B5EF4-FFF2-40B4-BE49-F238E27FC236}">
                <a16:creationId xmlns:a16="http://schemas.microsoft.com/office/drawing/2014/main" id="{2C9D2EE0-B690-E148-940D-182D02DD9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9" y="5115789"/>
            <a:ext cx="7772400" cy="1512748"/>
          </a:xfrm>
          <a:prstGeom prst="rect">
            <a:avLst/>
          </a:prstGeom>
        </p:spPr>
      </p:pic>
      <p:sp>
        <p:nvSpPr>
          <p:cNvPr id="5" name="CasellaDiTesto 4">
            <a:extLst>
              <a:ext uri="{FF2B5EF4-FFF2-40B4-BE49-F238E27FC236}">
                <a16:creationId xmlns:a16="http://schemas.microsoft.com/office/drawing/2014/main" id="{0BA28F96-2F83-C461-18F5-7FB151871E74}"/>
              </a:ext>
            </a:extLst>
          </p:cNvPr>
          <p:cNvSpPr txBox="1"/>
          <p:nvPr/>
        </p:nvSpPr>
        <p:spPr>
          <a:xfrm>
            <a:off x="177779" y="229464"/>
            <a:ext cx="8665279" cy="4801314"/>
          </a:xfrm>
          <a:prstGeom prst="rect">
            <a:avLst/>
          </a:prstGeom>
          <a:noFill/>
        </p:spPr>
        <p:txBody>
          <a:bodyPr wrap="square" rtlCol="0">
            <a:spAutoFit/>
          </a:bodyPr>
          <a:lstStyle/>
          <a:p>
            <a:r>
              <a:rPr lang="it-IT" dirty="0"/>
              <a:t>Vari studi hanno dimostrato che pazienti a rischio più elevato di consumo di alcol nel  post-operatorio avevano maggiori probabilità di aver utilizzato alcol più frequentemente e in quantità maggiori prima dell’intervento. </a:t>
            </a:r>
          </a:p>
          <a:p>
            <a:endParaRPr lang="it-IT" dirty="0"/>
          </a:p>
          <a:p>
            <a:r>
              <a:rPr lang="it-IT" dirty="0"/>
              <a:t>Sintomi psichiatrici </a:t>
            </a:r>
            <a:r>
              <a:rPr lang="it-IT" dirty="0" err="1"/>
              <a:t>pre</a:t>
            </a:r>
            <a:r>
              <a:rPr lang="it-IT" dirty="0"/>
              <a:t>-operatori quali ansia, depressione ed elevata impulsività oltre che comportamenti alimentari disfunzionali (binge </a:t>
            </a:r>
            <a:r>
              <a:rPr lang="it-IT" dirty="0" err="1"/>
              <a:t>eating</a:t>
            </a:r>
            <a:r>
              <a:rPr lang="it-IT" dirty="0"/>
              <a:t>) correlano con abuso di alcohol nel post operatorio. </a:t>
            </a:r>
          </a:p>
          <a:p>
            <a:endParaRPr lang="it-IT" dirty="0"/>
          </a:p>
          <a:p>
            <a:r>
              <a:rPr lang="it-IT" dirty="0"/>
              <a:t>I pazienti ad alto rischio devono essere identificati prima dell'intervento chirurgico mediante una corretta valutazione psichiatrica, sia clinica che con l’utilizzo di scale specifiche (AUDIT)</a:t>
            </a:r>
          </a:p>
          <a:p>
            <a:endParaRPr lang="it-IT" dirty="0"/>
          </a:p>
          <a:p>
            <a:endParaRPr lang="it-IT" dirty="0"/>
          </a:p>
          <a:p>
            <a:r>
              <a:rPr lang="it-IT" dirty="0"/>
              <a:t>Sebbene i pazienti con i suddetti  fattori di rischio potrebbero  essere monitorati nel </a:t>
            </a:r>
            <a:r>
              <a:rPr lang="it-IT" dirty="0" err="1"/>
              <a:t>postperatorio</a:t>
            </a:r>
            <a:r>
              <a:rPr lang="it-IT" dirty="0"/>
              <a:t> con un corretto follow up, il frequente drop out da parte dei pazienti renderebbe tale monitoraggio estremamente difficile. Pertanto, identificare i pazienti a rischio prima dell’intervento chirurgico è fondamentale.</a:t>
            </a:r>
          </a:p>
        </p:txBody>
      </p:sp>
      <p:pic>
        <p:nvPicPr>
          <p:cNvPr id="3" name="Immagine 2" descr="Immagine che contiene Viso umano, persona, occhiali, sorriso&#10;&#10;Descrizione generata automaticamente">
            <a:extLst>
              <a:ext uri="{FF2B5EF4-FFF2-40B4-BE49-F238E27FC236}">
                <a16:creationId xmlns:a16="http://schemas.microsoft.com/office/drawing/2014/main" id="{4E4E3B79-71BB-5C8E-4560-AA1F42B02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257" y="154477"/>
            <a:ext cx="3145742" cy="1698701"/>
          </a:xfrm>
          <a:prstGeom prst="rect">
            <a:avLst/>
          </a:prstGeom>
        </p:spPr>
      </p:pic>
      <p:pic>
        <p:nvPicPr>
          <p:cNvPr id="7" name="Immagine 6" descr="Immagine che contiene bianco e nero, persona, vestiti, Gomito&#10;&#10;Descrizione generata automaticamente">
            <a:extLst>
              <a:ext uri="{FF2B5EF4-FFF2-40B4-BE49-F238E27FC236}">
                <a16:creationId xmlns:a16="http://schemas.microsoft.com/office/drawing/2014/main" id="{D68FACE1-547C-2FE2-A848-F0B0FC2FC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258" y="2050117"/>
            <a:ext cx="3145742" cy="2097161"/>
          </a:xfrm>
          <a:prstGeom prst="rect">
            <a:avLst/>
          </a:prstGeom>
        </p:spPr>
      </p:pic>
      <p:pic>
        <p:nvPicPr>
          <p:cNvPr id="9" name="Immagine 8" descr="Immagine che contiene Fast food, cibo, Cucina, persona&#10;&#10;Descrizione generata automaticamente">
            <a:extLst>
              <a:ext uri="{FF2B5EF4-FFF2-40B4-BE49-F238E27FC236}">
                <a16:creationId xmlns:a16="http://schemas.microsoft.com/office/drawing/2014/main" id="{FBDB9EB6-7A9D-E4AC-E3F0-FAE57C102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258" y="4344217"/>
            <a:ext cx="3145741" cy="2359306"/>
          </a:xfrm>
          <a:prstGeom prst="rect">
            <a:avLst/>
          </a:prstGeom>
        </p:spPr>
      </p:pic>
    </p:spTree>
    <p:extLst>
      <p:ext uri="{BB962C8B-B14F-4D97-AF65-F5344CB8AC3E}">
        <p14:creationId xmlns:p14="http://schemas.microsoft.com/office/powerpoint/2010/main" val="186120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EC838C-7ABF-D2B0-F75F-085369CAB5B3}"/>
              </a:ext>
            </a:extLst>
          </p:cNvPr>
          <p:cNvSpPr txBox="1"/>
          <p:nvPr/>
        </p:nvSpPr>
        <p:spPr>
          <a:xfrm>
            <a:off x="155054" y="1720840"/>
            <a:ext cx="6295904" cy="3416320"/>
          </a:xfrm>
          <a:prstGeom prst="rect">
            <a:avLst/>
          </a:prstGeom>
          <a:noFill/>
        </p:spPr>
        <p:txBody>
          <a:bodyPr wrap="square" rtlCol="0">
            <a:spAutoFit/>
          </a:bodyPr>
          <a:lstStyle/>
          <a:p>
            <a:r>
              <a:rPr lang="it-IT" dirty="0"/>
              <a:t>Numerose patologie psichiatriche correlano con l’abuso di sostanze e di alcohol in particolare, quali disturbo bipolare, depressione, disturbi d’ansia e disturbi di personalità ( disturbo Borderline di personalità).</a:t>
            </a:r>
          </a:p>
          <a:p>
            <a:endParaRPr lang="it-IT" dirty="0"/>
          </a:p>
          <a:p>
            <a:r>
              <a:rPr lang="it-IT" dirty="0"/>
              <a:t>Tuttavia in numerosi paesi ( in particolare negli USA e in Europa)  l’assunzione di alcohol non viene inquadrata all’interno di patologie psichiatriche, ma considerata stile di vita «normalità» in base ai vari contesti socioculturali.</a:t>
            </a:r>
          </a:p>
          <a:p>
            <a:endParaRPr lang="it-IT" dirty="0"/>
          </a:p>
          <a:p>
            <a:r>
              <a:rPr lang="it-IT" dirty="0"/>
              <a:t>Il confine tra normalità e anormalità è strettamente correlato alla cultura di appartenenza secondo l’Etnopsichiatria.  </a:t>
            </a:r>
          </a:p>
        </p:txBody>
      </p:sp>
      <p:pic>
        <p:nvPicPr>
          <p:cNvPr id="5" name="Immagine 4" descr="Immagine che contiene testo, schermata, Carattere, numero&#10;&#10;Descrizione generata automaticamente">
            <a:extLst>
              <a:ext uri="{FF2B5EF4-FFF2-40B4-BE49-F238E27FC236}">
                <a16:creationId xmlns:a16="http://schemas.microsoft.com/office/drawing/2014/main" id="{7F8B97F5-31F6-45C5-4F64-8F1F318FB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026" y="710435"/>
            <a:ext cx="5199285" cy="5092742"/>
          </a:xfrm>
          <a:prstGeom prst="rect">
            <a:avLst/>
          </a:prstGeom>
        </p:spPr>
      </p:pic>
    </p:spTree>
    <p:extLst>
      <p:ext uri="{BB962C8B-B14F-4D97-AF65-F5344CB8AC3E}">
        <p14:creationId xmlns:p14="http://schemas.microsoft.com/office/powerpoint/2010/main" val="3974868274"/>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780</TotalTime>
  <Words>1665</Words>
  <Application>Microsoft Macintosh PowerPoint</Application>
  <PresentationFormat>Widescreen</PresentationFormat>
  <Paragraphs>60</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Calibri</vt:lpstr>
      <vt:lpstr>Wingdings</vt:lpstr>
      <vt:lpstr>RetrospectVTI</vt:lpstr>
      <vt:lpstr>ABUSO DI ALCOHOL COME INTERVENIRE? DIFFERENZE NEI DATI DELLA LETTERATURA IN RAPPORTO ALLA CULTURA DI APPARTENENZA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Eugenio Amoroso</cp:lastModifiedBy>
  <cp:revision>11</cp:revision>
  <dcterms:created xsi:type="dcterms:W3CDTF">2022-02-27T17:36:31Z</dcterms:created>
  <dcterms:modified xsi:type="dcterms:W3CDTF">2024-05-10T11:10:19Z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